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68" r:id="rId13"/>
    <p:sldId id="272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CE6164-C9C7-4313-9B5E-F5AEAC69FB6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6C231FF-046F-447A-A698-EBC6D97F13E4}">
      <dgm:prSet phldrT="[Text]" custT="1"/>
      <dgm:spPr/>
      <dgm:t>
        <a:bodyPr/>
        <a:lstStyle/>
        <a:p>
          <a:r>
            <a:rPr lang="en-US" sz="2000" b="1" dirty="0" smtClean="0"/>
            <a:t>Profile </a:t>
          </a:r>
          <a:endParaRPr lang="en-US" sz="2000" dirty="0"/>
        </a:p>
      </dgm:t>
    </dgm:pt>
    <dgm:pt modelId="{AF88C88F-37AF-41CA-9550-BE19A0D3C4EF}" type="parTrans" cxnId="{6FFD73CF-CACC-4ED9-8946-5EF177587A84}">
      <dgm:prSet/>
      <dgm:spPr/>
      <dgm:t>
        <a:bodyPr/>
        <a:lstStyle/>
        <a:p>
          <a:endParaRPr lang="en-US" sz="5400"/>
        </a:p>
      </dgm:t>
    </dgm:pt>
    <dgm:pt modelId="{C949BE93-C7B2-433F-95EB-6D3FF241A758}" type="sibTrans" cxnId="{6FFD73CF-CACC-4ED9-8946-5EF177587A84}">
      <dgm:prSet/>
      <dgm:spPr/>
      <dgm:t>
        <a:bodyPr/>
        <a:lstStyle/>
        <a:p>
          <a:endParaRPr lang="en-US" sz="5400"/>
        </a:p>
      </dgm:t>
    </dgm:pt>
    <dgm:pt modelId="{A9C8966B-D1D4-4408-AB41-6312EAA33154}">
      <dgm:prSet custT="1"/>
      <dgm:spPr/>
      <dgm:t>
        <a:bodyPr/>
        <a:lstStyle/>
        <a:p>
          <a:r>
            <a:rPr lang="en-US" sz="2000" b="1" smtClean="0"/>
            <a:t>Objectives</a:t>
          </a:r>
          <a:endParaRPr lang="en-US" sz="2000" b="1" dirty="0"/>
        </a:p>
      </dgm:t>
    </dgm:pt>
    <dgm:pt modelId="{0D9653CC-E1C7-410B-AC51-4223D776053D}" type="parTrans" cxnId="{191ED3A5-D6DE-495F-9C3B-6968E01D3631}">
      <dgm:prSet/>
      <dgm:spPr/>
      <dgm:t>
        <a:bodyPr/>
        <a:lstStyle/>
        <a:p>
          <a:endParaRPr lang="en-US" sz="5400"/>
        </a:p>
      </dgm:t>
    </dgm:pt>
    <dgm:pt modelId="{B1AC0DFF-6702-417C-8E08-69253AC237AF}" type="sibTrans" cxnId="{191ED3A5-D6DE-495F-9C3B-6968E01D3631}">
      <dgm:prSet/>
      <dgm:spPr/>
      <dgm:t>
        <a:bodyPr/>
        <a:lstStyle/>
        <a:p>
          <a:endParaRPr lang="en-US" sz="5400"/>
        </a:p>
      </dgm:t>
    </dgm:pt>
    <dgm:pt modelId="{02CCAA8D-D902-43A4-BD17-34FA32AAB4D6}">
      <dgm:prSet custT="1"/>
      <dgm:spPr/>
      <dgm:t>
        <a:bodyPr/>
        <a:lstStyle/>
        <a:p>
          <a:r>
            <a:rPr lang="en-US" sz="2000" b="1" smtClean="0"/>
            <a:t>Materials/Equipment</a:t>
          </a:r>
          <a:endParaRPr lang="en-US" sz="2000" b="1" dirty="0"/>
        </a:p>
      </dgm:t>
    </dgm:pt>
    <dgm:pt modelId="{BB520536-B2ED-430B-A960-2B6D2361422E}" type="parTrans" cxnId="{3BD62D33-AE30-46E7-9D02-402BAA5ED355}">
      <dgm:prSet/>
      <dgm:spPr/>
      <dgm:t>
        <a:bodyPr/>
        <a:lstStyle/>
        <a:p>
          <a:endParaRPr lang="en-US" sz="5400"/>
        </a:p>
      </dgm:t>
    </dgm:pt>
    <dgm:pt modelId="{CF8C8674-46EC-44F7-B648-75989B65C27A}" type="sibTrans" cxnId="{3BD62D33-AE30-46E7-9D02-402BAA5ED355}">
      <dgm:prSet/>
      <dgm:spPr/>
      <dgm:t>
        <a:bodyPr/>
        <a:lstStyle/>
        <a:p>
          <a:endParaRPr lang="en-US" sz="5400"/>
        </a:p>
      </dgm:t>
    </dgm:pt>
    <dgm:pt modelId="{23665B12-1109-4BDC-87E7-31D27D06CAD0}">
      <dgm:prSet custT="1"/>
      <dgm:spPr/>
      <dgm:t>
        <a:bodyPr/>
        <a:lstStyle/>
        <a:p>
          <a:r>
            <a:rPr lang="en-US" sz="2000" b="1" smtClean="0"/>
            <a:t>Procedure </a:t>
          </a:r>
          <a:endParaRPr lang="en-US" sz="2000" b="1" dirty="0" smtClean="0"/>
        </a:p>
      </dgm:t>
    </dgm:pt>
    <dgm:pt modelId="{BFA12D86-9183-4087-BB65-55360AA0C947}" type="parTrans" cxnId="{26AA1245-6D2A-4139-B61B-56193789D736}">
      <dgm:prSet/>
      <dgm:spPr/>
      <dgm:t>
        <a:bodyPr/>
        <a:lstStyle/>
        <a:p>
          <a:endParaRPr lang="en-US" sz="5400"/>
        </a:p>
      </dgm:t>
    </dgm:pt>
    <dgm:pt modelId="{F5566498-BD57-41CE-AD60-22E59895FDF2}" type="sibTrans" cxnId="{26AA1245-6D2A-4139-B61B-56193789D736}">
      <dgm:prSet/>
      <dgm:spPr/>
      <dgm:t>
        <a:bodyPr/>
        <a:lstStyle/>
        <a:p>
          <a:endParaRPr lang="en-US" sz="5400"/>
        </a:p>
      </dgm:t>
    </dgm:pt>
    <dgm:pt modelId="{DEC271E9-2F41-4532-A21A-A81B9674D574}">
      <dgm:prSet custT="1"/>
      <dgm:spPr/>
      <dgm:t>
        <a:bodyPr/>
        <a:lstStyle/>
        <a:p>
          <a:r>
            <a:rPr lang="en-US" sz="1800" b="1" dirty="0" smtClean="0"/>
            <a:t>Assessment</a:t>
          </a:r>
          <a:endParaRPr lang="en-US" sz="2000" dirty="0"/>
        </a:p>
      </dgm:t>
    </dgm:pt>
    <dgm:pt modelId="{0CE9533E-4545-469C-8050-258A391C1136}" type="parTrans" cxnId="{233C3FF8-4F7E-4B01-AE4A-DA15EF712DD8}">
      <dgm:prSet/>
      <dgm:spPr/>
      <dgm:t>
        <a:bodyPr/>
        <a:lstStyle/>
        <a:p>
          <a:endParaRPr lang="en-US" sz="5400"/>
        </a:p>
      </dgm:t>
    </dgm:pt>
    <dgm:pt modelId="{F997FE95-FB35-4B28-A8A5-885D0371F81B}" type="sibTrans" cxnId="{233C3FF8-4F7E-4B01-AE4A-DA15EF712DD8}">
      <dgm:prSet/>
      <dgm:spPr/>
      <dgm:t>
        <a:bodyPr/>
        <a:lstStyle/>
        <a:p>
          <a:endParaRPr lang="en-US" sz="5400"/>
        </a:p>
      </dgm:t>
    </dgm:pt>
    <dgm:pt modelId="{209FC145-D304-4A9D-A1BC-49E4EBBD75D5}" type="pres">
      <dgm:prSet presAssocID="{E9CE6164-C9C7-4313-9B5E-F5AEAC69FB66}" presName="CompostProcess" presStyleCnt="0">
        <dgm:presLayoutVars>
          <dgm:dir/>
          <dgm:resizeHandles val="exact"/>
        </dgm:presLayoutVars>
      </dgm:prSet>
      <dgm:spPr/>
    </dgm:pt>
    <dgm:pt modelId="{BB7B9166-DD6D-4A12-9541-271DC6EBA04D}" type="pres">
      <dgm:prSet presAssocID="{E9CE6164-C9C7-4313-9B5E-F5AEAC69FB66}" presName="arrow" presStyleLbl="bgShp" presStyleIdx="0" presStyleCnt="1"/>
      <dgm:spPr/>
    </dgm:pt>
    <dgm:pt modelId="{88827E96-B34B-4592-8CFC-6ACE9B55B764}" type="pres">
      <dgm:prSet presAssocID="{E9CE6164-C9C7-4313-9B5E-F5AEAC69FB66}" presName="linearProcess" presStyleCnt="0"/>
      <dgm:spPr/>
    </dgm:pt>
    <dgm:pt modelId="{9FAC0313-177E-4022-A918-F3C324EAA1FB}" type="pres">
      <dgm:prSet presAssocID="{C6C231FF-046F-447A-A698-EBC6D97F13E4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EFD71E-BA4E-4089-84B1-917C40C02253}" type="pres">
      <dgm:prSet presAssocID="{C949BE93-C7B2-433F-95EB-6D3FF241A758}" presName="sibTrans" presStyleCnt="0"/>
      <dgm:spPr/>
    </dgm:pt>
    <dgm:pt modelId="{DA12675B-582A-4B23-A056-AFD4B48A50F8}" type="pres">
      <dgm:prSet presAssocID="{A9C8966B-D1D4-4408-AB41-6312EAA33154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E1F28-3DB0-4E21-B6EE-7C9137CF103A}" type="pres">
      <dgm:prSet presAssocID="{B1AC0DFF-6702-417C-8E08-69253AC237AF}" presName="sibTrans" presStyleCnt="0"/>
      <dgm:spPr/>
    </dgm:pt>
    <dgm:pt modelId="{57F2B76E-B547-45F7-8051-3CAE00B9A95D}" type="pres">
      <dgm:prSet presAssocID="{02CCAA8D-D902-43A4-BD17-34FA32AAB4D6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E1353-E44E-4BF1-8A4E-2D7213918315}" type="pres">
      <dgm:prSet presAssocID="{CF8C8674-46EC-44F7-B648-75989B65C27A}" presName="sibTrans" presStyleCnt="0"/>
      <dgm:spPr/>
    </dgm:pt>
    <dgm:pt modelId="{E81C7357-05E0-4C1A-95E5-F46959F40F2F}" type="pres">
      <dgm:prSet presAssocID="{23665B12-1109-4BDC-87E7-31D27D06CAD0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6BCDED-9905-4956-9F1C-188F17C9F77F}" type="pres">
      <dgm:prSet presAssocID="{F5566498-BD57-41CE-AD60-22E59895FDF2}" presName="sibTrans" presStyleCnt="0"/>
      <dgm:spPr/>
    </dgm:pt>
    <dgm:pt modelId="{7705EF5D-C26F-43A7-BDEC-9F54679970C0}" type="pres">
      <dgm:prSet presAssocID="{DEC271E9-2F41-4532-A21A-A81B9674D574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D62D33-AE30-46E7-9D02-402BAA5ED355}" srcId="{E9CE6164-C9C7-4313-9B5E-F5AEAC69FB66}" destId="{02CCAA8D-D902-43A4-BD17-34FA32AAB4D6}" srcOrd="2" destOrd="0" parTransId="{BB520536-B2ED-430B-A960-2B6D2361422E}" sibTransId="{CF8C8674-46EC-44F7-B648-75989B65C27A}"/>
    <dgm:cxn modelId="{191ED3A5-D6DE-495F-9C3B-6968E01D3631}" srcId="{E9CE6164-C9C7-4313-9B5E-F5AEAC69FB66}" destId="{A9C8966B-D1D4-4408-AB41-6312EAA33154}" srcOrd="1" destOrd="0" parTransId="{0D9653CC-E1C7-410B-AC51-4223D776053D}" sibTransId="{B1AC0DFF-6702-417C-8E08-69253AC237AF}"/>
    <dgm:cxn modelId="{8561BEA2-DF58-4D10-8302-9FCA7A3B92D1}" type="presOf" srcId="{A9C8966B-D1D4-4408-AB41-6312EAA33154}" destId="{DA12675B-582A-4B23-A056-AFD4B48A50F8}" srcOrd="0" destOrd="0" presId="urn:microsoft.com/office/officeart/2005/8/layout/hProcess9"/>
    <dgm:cxn modelId="{296DEF4E-7B26-4B00-A16E-E6F7D8EF1290}" type="presOf" srcId="{C6C231FF-046F-447A-A698-EBC6D97F13E4}" destId="{9FAC0313-177E-4022-A918-F3C324EAA1FB}" srcOrd="0" destOrd="0" presId="urn:microsoft.com/office/officeart/2005/8/layout/hProcess9"/>
    <dgm:cxn modelId="{6FFD73CF-CACC-4ED9-8946-5EF177587A84}" srcId="{E9CE6164-C9C7-4313-9B5E-F5AEAC69FB66}" destId="{C6C231FF-046F-447A-A698-EBC6D97F13E4}" srcOrd="0" destOrd="0" parTransId="{AF88C88F-37AF-41CA-9550-BE19A0D3C4EF}" sibTransId="{C949BE93-C7B2-433F-95EB-6D3FF241A758}"/>
    <dgm:cxn modelId="{4A4904C5-618E-40DE-A276-09191C9D84D2}" type="presOf" srcId="{23665B12-1109-4BDC-87E7-31D27D06CAD0}" destId="{E81C7357-05E0-4C1A-95E5-F46959F40F2F}" srcOrd="0" destOrd="0" presId="urn:microsoft.com/office/officeart/2005/8/layout/hProcess9"/>
    <dgm:cxn modelId="{26AA1245-6D2A-4139-B61B-56193789D736}" srcId="{E9CE6164-C9C7-4313-9B5E-F5AEAC69FB66}" destId="{23665B12-1109-4BDC-87E7-31D27D06CAD0}" srcOrd="3" destOrd="0" parTransId="{BFA12D86-9183-4087-BB65-55360AA0C947}" sibTransId="{F5566498-BD57-41CE-AD60-22E59895FDF2}"/>
    <dgm:cxn modelId="{4E7A557B-A02D-443E-86B3-241D9662DA04}" type="presOf" srcId="{DEC271E9-2F41-4532-A21A-A81B9674D574}" destId="{7705EF5D-C26F-43A7-BDEC-9F54679970C0}" srcOrd="0" destOrd="0" presId="urn:microsoft.com/office/officeart/2005/8/layout/hProcess9"/>
    <dgm:cxn modelId="{5680EF01-928D-42C3-AFBD-AB7383ED6132}" type="presOf" srcId="{02CCAA8D-D902-43A4-BD17-34FA32AAB4D6}" destId="{57F2B76E-B547-45F7-8051-3CAE00B9A95D}" srcOrd="0" destOrd="0" presId="urn:microsoft.com/office/officeart/2005/8/layout/hProcess9"/>
    <dgm:cxn modelId="{0C01CAE9-1A6D-4F44-AFC4-712EC20DD2E5}" type="presOf" srcId="{E9CE6164-C9C7-4313-9B5E-F5AEAC69FB66}" destId="{209FC145-D304-4A9D-A1BC-49E4EBBD75D5}" srcOrd="0" destOrd="0" presId="urn:microsoft.com/office/officeart/2005/8/layout/hProcess9"/>
    <dgm:cxn modelId="{233C3FF8-4F7E-4B01-AE4A-DA15EF712DD8}" srcId="{E9CE6164-C9C7-4313-9B5E-F5AEAC69FB66}" destId="{DEC271E9-2F41-4532-A21A-A81B9674D574}" srcOrd="4" destOrd="0" parTransId="{0CE9533E-4545-469C-8050-258A391C1136}" sibTransId="{F997FE95-FB35-4B28-A8A5-885D0371F81B}"/>
    <dgm:cxn modelId="{8835EB6F-AADA-4DBE-BBEA-184BB77CAE2A}" type="presParOf" srcId="{209FC145-D304-4A9D-A1BC-49E4EBBD75D5}" destId="{BB7B9166-DD6D-4A12-9541-271DC6EBA04D}" srcOrd="0" destOrd="0" presId="urn:microsoft.com/office/officeart/2005/8/layout/hProcess9"/>
    <dgm:cxn modelId="{19586A2E-447F-4DFD-8669-54A130211BF5}" type="presParOf" srcId="{209FC145-D304-4A9D-A1BC-49E4EBBD75D5}" destId="{88827E96-B34B-4592-8CFC-6ACE9B55B764}" srcOrd="1" destOrd="0" presId="urn:microsoft.com/office/officeart/2005/8/layout/hProcess9"/>
    <dgm:cxn modelId="{28FD88AC-BA86-4CC5-92F1-B5F6479C1E84}" type="presParOf" srcId="{88827E96-B34B-4592-8CFC-6ACE9B55B764}" destId="{9FAC0313-177E-4022-A918-F3C324EAA1FB}" srcOrd="0" destOrd="0" presId="urn:microsoft.com/office/officeart/2005/8/layout/hProcess9"/>
    <dgm:cxn modelId="{E5A6E163-106B-49C9-8EB0-75F033CDD9AD}" type="presParOf" srcId="{88827E96-B34B-4592-8CFC-6ACE9B55B764}" destId="{4AEFD71E-BA4E-4089-84B1-917C40C02253}" srcOrd="1" destOrd="0" presId="urn:microsoft.com/office/officeart/2005/8/layout/hProcess9"/>
    <dgm:cxn modelId="{7D24F31A-E3AE-47C8-9FCE-DDEE2912F406}" type="presParOf" srcId="{88827E96-B34B-4592-8CFC-6ACE9B55B764}" destId="{DA12675B-582A-4B23-A056-AFD4B48A50F8}" srcOrd="2" destOrd="0" presId="urn:microsoft.com/office/officeart/2005/8/layout/hProcess9"/>
    <dgm:cxn modelId="{C708DE5A-1DD6-484B-9E1C-266A08DE35ED}" type="presParOf" srcId="{88827E96-B34B-4592-8CFC-6ACE9B55B764}" destId="{339E1F28-3DB0-4E21-B6EE-7C9137CF103A}" srcOrd="3" destOrd="0" presId="urn:microsoft.com/office/officeart/2005/8/layout/hProcess9"/>
    <dgm:cxn modelId="{1FC75868-6D3E-44A3-8A51-BE971EE78F9E}" type="presParOf" srcId="{88827E96-B34B-4592-8CFC-6ACE9B55B764}" destId="{57F2B76E-B547-45F7-8051-3CAE00B9A95D}" srcOrd="4" destOrd="0" presId="urn:microsoft.com/office/officeart/2005/8/layout/hProcess9"/>
    <dgm:cxn modelId="{B26B634D-081E-4D0D-8714-B6BA07C1F9FA}" type="presParOf" srcId="{88827E96-B34B-4592-8CFC-6ACE9B55B764}" destId="{DF8E1353-E44E-4BF1-8A4E-2D7213918315}" srcOrd="5" destOrd="0" presId="urn:microsoft.com/office/officeart/2005/8/layout/hProcess9"/>
    <dgm:cxn modelId="{DCBB4BBC-281D-46DD-BE84-3A8CD919EA09}" type="presParOf" srcId="{88827E96-B34B-4592-8CFC-6ACE9B55B764}" destId="{E81C7357-05E0-4C1A-95E5-F46959F40F2F}" srcOrd="6" destOrd="0" presId="urn:microsoft.com/office/officeart/2005/8/layout/hProcess9"/>
    <dgm:cxn modelId="{E561F1AA-F45F-4505-874A-001679DA7C8D}" type="presParOf" srcId="{88827E96-B34B-4592-8CFC-6ACE9B55B764}" destId="{736BCDED-9905-4956-9F1C-188F17C9F77F}" srcOrd="7" destOrd="0" presId="urn:microsoft.com/office/officeart/2005/8/layout/hProcess9"/>
    <dgm:cxn modelId="{A354C63A-5FE3-4093-A8CA-75DFDC8A3A2D}" type="presParOf" srcId="{88827E96-B34B-4592-8CFC-6ACE9B55B764}" destId="{7705EF5D-C26F-43A7-BDEC-9F54679970C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B9166-DD6D-4A12-9541-271DC6EBA04D}">
      <dsp:nvSpPr>
        <dsp:cNvPr id="0" name=""/>
        <dsp:cNvSpPr/>
      </dsp:nvSpPr>
      <dsp:spPr>
        <a:xfrm>
          <a:off x="617219" y="0"/>
          <a:ext cx="699516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C0313-177E-4022-A918-F3C324EAA1FB}">
      <dsp:nvSpPr>
        <dsp:cNvPr id="0" name=""/>
        <dsp:cNvSpPr/>
      </dsp:nvSpPr>
      <dsp:spPr>
        <a:xfrm>
          <a:off x="6843" y="1219199"/>
          <a:ext cx="146155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Profile </a:t>
          </a:r>
          <a:endParaRPr lang="en-US" sz="2000" kern="1200" dirty="0"/>
        </a:p>
      </dsp:txBody>
      <dsp:txXfrm>
        <a:off x="78190" y="1290546"/>
        <a:ext cx="1318858" cy="1482906"/>
      </dsp:txXfrm>
    </dsp:sp>
    <dsp:sp modelId="{DA12675B-582A-4B23-A056-AFD4B48A50F8}">
      <dsp:nvSpPr>
        <dsp:cNvPr id="0" name=""/>
        <dsp:cNvSpPr/>
      </dsp:nvSpPr>
      <dsp:spPr>
        <a:xfrm>
          <a:off x="1695433" y="1219199"/>
          <a:ext cx="146155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Objectives</a:t>
          </a:r>
          <a:endParaRPr lang="en-US" sz="2000" b="1" kern="1200" dirty="0"/>
        </a:p>
      </dsp:txBody>
      <dsp:txXfrm>
        <a:off x="1766780" y="1290546"/>
        <a:ext cx="1318858" cy="1482906"/>
      </dsp:txXfrm>
    </dsp:sp>
    <dsp:sp modelId="{57F2B76E-B547-45F7-8051-3CAE00B9A95D}">
      <dsp:nvSpPr>
        <dsp:cNvPr id="0" name=""/>
        <dsp:cNvSpPr/>
      </dsp:nvSpPr>
      <dsp:spPr>
        <a:xfrm>
          <a:off x="3384023" y="1219199"/>
          <a:ext cx="146155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Materials/Equipment</a:t>
          </a:r>
          <a:endParaRPr lang="en-US" sz="2000" b="1" kern="1200" dirty="0"/>
        </a:p>
      </dsp:txBody>
      <dsp:txXfrm>
        <a:off x="3455370" y="1290546"/>
        <a:ext cx="1318858" cy="1482906"/>
      </dsp:txXfrm>
    </dsp:sp>
    <dsp:sp modelId="{E81C7357-05E0-4C1A-95E5-F46959F40F2F}">
      <dsp:nvSpPr>
        <dsp:cNvPr id="0" name=""/>
        <dsp:cNvSpPr/>
      </dsp:nvSpPr>
      <dsp:spPr>
        <a:xfrm>
          <a:off x="5072613" y="1219199"/>
          <a:ext cx="146155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Procedure </a:t>
          </a:r>
          <a:endParaRPr lang="en-US" sz="2000" b="1" kern="1200" dirty="0" smtClean="0"/>
        </a:p>
      </dsp:txBody>
      <dsp:txXfrm>
        <a:off x="5143960" y="1290546"/>
        <a:ext cx="1318858" cy="1482906"/>
      </dsp:txXfrm>
    </dsp:sp>
    <dsp:sp modelId="{7705EF5D-C26F-43A7-BDEC-9F54679970C0}">
      <dsp:nvSpPr>
        <dsp:cNvPr id="0" name=""/>
        <dsp:cNvSpPr/>
      </dsp:nvSpPr>
      <dsp:spPr>
        <a:xfrm>
          <a:off x="6761203" y="1219199"/>
          <a:ext cx="146155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Assessment</a:t>
          </a:r>
          <a:endParaRPr lang="en-US" sz="2000" kern="1200" dirty="0"/>
        </a:p>
      </dsp:txBody>
      <dsp:txXfrm>
        <a:off x="6832550" y="1290546"/>
        <a:ext cx="1318858" cy="1482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4CA27-6B7D-48A5-8D62-D76487B1A37E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45859-B596-47F7-ABF4-261BF84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23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45859-B596-47F7-ABF4-261BF840149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7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53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3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4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87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1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63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60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2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58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86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537C9-0E36-4551-8115-7F570AE8F74A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00BA8-CEA1-48CD-B2CD-42B59FB2D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77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5400" dirty="0" smtClean="0"/>
              <a:t>How to Make Lesson Plan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Batang" pitchFamily="18" charset="-127"/>
                <a:ea typeface="Batang" pitchFamily="18" charset="-127"/>
              </a:rPr>
              <a:t>Dr Tahir Nadeem</a:t>
            </a:r>
            <a:endParaRPr lang="en-US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6719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Key components of a lesson plan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92604253"/>
              </p:ext>
            </p:extLst>
          </p:nvPr>
        </p:nvGraphicFramePr>
        <p:xfrm>
          <a:off x="381000" y="1752600"/>
          <a:ext cx="8229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097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dirty="0" smtClean="0"/>
              <a:t>Profile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4830763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b="1" dirty="0">
                <a:latin typeface="Batang" pitchFamily="18" charset="-127"/>
                <a:ea typeface="Batang" pitchFamily="18" charset="-127"/>
              </a:rPr>
              <a:t>Basic information about the lesson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1. Name of lesson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2. Contributor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3. Subject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4. Grade level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5. Instructional settings: Small </a:t>
            </a:r>
            <a:r>
              <a:rPr lang="en-US" dirty="0" smtClean="0">
                <a:latin typeface="Batang" pitchFamily="18" charset="-127"/>
                <a:ea typeface="Batang" pitchFamily="18" charset="-127"/>
              </a:rPr>
              <a:t>Group, Whole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class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6. General Description of lesson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7. Standards</a:t>
            </a:r>
          </a:p>
        </p:txBody>
      </p:sp>
    </p:spTree>
    <p:extLst>
      <p:ext uri="{BB962C8B-B14F-4D97-AF65-F5344CB8AC3E}">
        <p14:creationId xmlns:p14="http://schemas.microsoft.com/office/powerpoint/2010/main" val="315538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Define what you want students to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learn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 and be able to do</a:t>
            </a: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Focus on the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concept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which you intend to teach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Consider the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skill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 you aim to transfer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Determine the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behavior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you target to modify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3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25146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i="0" u="none" strike="noStrike" baseline="0" dirty="0" smtClean="0">
                <a:latin typeface="Calibri,Bold"/>
              </a:rPr>
              <a:t>THINK…</a:t>
            </a:r>
            <a:br>
              <a:rPr lang="en-US" sz="3600" b="1" i="0" u="none" strike="noStrike" baseline="0" dirty="0" smtClean="0">
                <a:latin typeface="Calibri,Bold"/>
              </a:rPr>
            </a:br>
            <a:r>
              <a:rPr lang="en-US" dirty="0"/>
              <a:t>The types of instructional</a:t>
            </a:r>
            <a:br>
              <a:rPr lang="en-US" dirty="0"/>
            </a:br>
            <a:r>
              <a:rPr lang="en-US" dirty="0"/>
              <a:t>materials</a:t>
            </a:r>
          </a:p>
        </p:txBody>
      </p:sp>
    </p:spTree>
    <p:extLst>
      <p:ext uri="{BB962C8B-B14F-4D97-AF65-F5344CB8AC3E}">
        <p14:creationId xmlns:p14="http://schemas.microsoft.com/office/powerpoint/2010/main" val="9980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Materials/Equipment</a:t>
            </a:r>
            <a:b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Power Point presentations (visual aids)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Computer, Projector</a:t>
            </a:r>
            <a:endParaRPr lang="en-US" b="0" i="0" u="none" strike="noStrike" baseline="0" dirty="0" smtClean="0">
              <a:solidFill>
                <a:srgbClr val="000000"/>
              </a:solidFill>
              <a:latin typeface="Arial"/>
            </a:endParaRP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Text Books</a:t>
            </a: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Boards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Posters, Pictures, Charts</a:t>
            </a:r>
            <a:endParaRPr lang="en-US" b="0" i="0" u="none" strike="noStrike" baseline="0" dirty="0" smtClean="0">
              <a:solidFill>
                <a:srgbClr val="000000"/>
              </a:solidFill>
              <a:latin typeface="Arial"/>
            </a:endParaRP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Journal Articles</a:t>
            </a: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Multimedia materials: Instructional</a:t>
            </a:r>
          </a:p>
          <a:p>
            <a:pPr>
              <a:buFont typeface="Wingdings" pitchFamily="2" charset="2"/>
              <a:buChar char="q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video or 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3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algn="l"/>
            <a:r>
              <a:rPr lang="en-US" dirty="0" smtClean="0">
                <a:latin typeface="Century Gothic" pitchFamily="34" charset="0"/>
              </a:rPr>
              <a:t>Procedures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b="0" i="0" u="none" strike="noStrik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atang" pitchFamily="18" charset="-127"/>
                <a:ea typeface="Batang" pitchFamily="18" charset="-127"/>
              </a:rPr>
              <a:t>Outlining the STEPS of the teaching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atang" pitchFamily="18" charset="-127"/>
                <a:ea typeface="Batang" pitchFamily="18" charset="-127"/>
              </a:rPr>
              <a:t>	process</a:t>
            </a:r>
          </a:p>
          <a:p>
            <a:pPr>
              <a:buFont typeface="Wingdings" pitchFamily="2" charset="2"/>
              <a:buChar char="ü"/>
            </a:pPr>
            <a:r>
              <a:rPr lang="en-US" b="0" i="0" u="none" strike="noStrik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atang" pitchFamily="18" charset="-127"/>
                <a:ea typeface="Batang" pitchFamily="18" charset="-127"/>
              </a:rPr>
              <a:t>Useful Instructional Strategies</a:t>
            </a:r>
          </a:p>
          <a:p>
            <a:pPr>
              <a:buFont typeface="Wingdings" pitchFamily="2" charset="2"/>
              <a:buChar char="ü"/>
            </a:pPr>
            <a:r>
              <a:rPr lang="en-US" b="0" i="0" u="none" strike="noStrik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atang" pitchFamily="18" charset="-127"/>
                <a:ea typeface="Batang" pitchFamily="18" charset="-127"/>
              </a:rPr>
              <a:t>Using the Appropriate Technique in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atang" pitchFamily="18" charset="-127"/>
                <a:ea typeface="Batang" pitchFamily="18" charset="-127"/>
              </a:rPr>
              <a:t>	Your Lesson Plan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04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l"/>
            <a:r>
              <a:rPr lang="en-US" sz="4800" b="1" i="0" u="none" strike="noStrike" baseline="0" dirty="0" smtClean="0">
                <a:solidFill>
                  <a:srgbClr val="00B1F1"/>
                </a:solidFill>
                <a:latin typeface="Batang" pitchFamily="18" charset="-127"/>
                <a:ea typeface="Batang" pitchFamily="18" charset="-127"/>
              </a:rPr>
              <a:t>Assessment</a:t>
            </a:r>
            <a:endParaRPr lang="en-US" sz="4800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0" i="0" u="none" strike="noStrike" baseline="0" dirty="0" smtClean="0">
                <a:solidFill>
                  <a:srgbClr val="A02936"/>
                </a:solidFill>
                <a:latin typeface="Wingdings"/>
              </a:rPr>
              <a:t>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Assess the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outcome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and to what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extent the objectives were achieved</a:t>
            </a:r>
          </a:p>
          <a:p>
            <a:pPr marL="0" indent="0">
              <a:buNone/>
            </a:pPr>
            <a:r>
              <a:rPr lang="en-US" sz="1800" b="0" i="0" u="none" strike="noStrike" baseline="0" dirty="0" smtClean="0">
                <a:solidFill>
                  <a:srgbClr val="A02936"/>
                </a:solidFill>
                <a:latin typeface="Wingdings"/>
              </a:rPr>
              <a:t>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Ensure the assessment activity is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directly and explicitly tied to the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stated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objectives.</a:t>
            </a:r>
          </a:p>
          <a:p>
            <a:pPr marL="0" indent="0">
              <a:buNone/>
            </a:pPr>
            <a:r>
              <a:rPr lang="en-US" sz="1800" b="0" i="0" u="none" strike="noStrike" baseline="0" dirty="0" smtClean="0">
                <a:solidFill>
                  <a:srgbClr val="A02936"/>
                </a:solidFill>
                <a:latin typeface="Wingdings"/>
              </a:rPr>
              <a:t>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Take time to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reflect upon the</a:t>
            </a:r>
          </a:p>
          <a:p>
            <a:pPr marL="0" indent="0">
              <a:buNone/>
            </a:pP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result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, and 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Arial"/>
              </a:rPr>
              <a:t>revise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the lesson plan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accordingly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7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2860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latin typeface="Baskerville Old Face" pitchFamily="18" charset="0"/>
              </a:rPr>
              <a:t>THINK…</a:t>
            </a:r>
            <a:br>
              <a:rPr lang="en-US" b="1" dirty="0">
                <a:latin typeface="Baskerville Old Face" pitchFamily="18" charset="0"/>
              </a:rPr>
            </a:br>
            <a:r>
              <a:rPr lang="en-US" b="1" dirty="0" smtClean="0">
                <a:latin typeface="Baskerville Old Face" pitchFamily="18" charset="0"/>
              </a:rPr>
              <a:t/>
            </a:r>
            <a:br>
              <a:rPr lang="en-US" b="1" dirty="0" smtClean="0">
                <a:latin typeface="Baskerville Old Face" pitchFamily="18" charset="0"/>
              </a:rPr>
            </a:br>
            <a:r>
              <a:rPr lang="en-US" dirty="0" smtClean="0">
                <a:latin typeface="Baskerville Old Face" pitchFamily="18" charset="0"/>
              </a:rPr>
              <a:t>The </a:t>
            </a:r>
            <a:r>
              <a:rPr lang="en-US" dirty="0">
                <a:latin typeface="Baskerville Old Face" pitchFamily="18" charset="0"/>
              </a:rPr>
              <a:t>assessment activities</a:t>
            </a:r>
            <a:br>
              <a:rPr lang="en-US" dirty="0">
                <a:latin typeface="Baskerville Old Face" pitchFamily="18" charset="0"/>
              </a:rPr>
            </a:br>
            <a:r>
              <a:rPr lang="en-US" dirty="0">
                <a:latin typeface="Baskerville Old Face" pitchFamily="18" charset="0"/>
              </a:rPr>
              <a:t>available for the instructor</a:t>
            </a:r>
          </a:p>
        </p:txBody>
      </p:sp>
    </p:spTree>
    <p:extLst>
      <p:ext uri="{BB962C8B-B14F-4D97-AF65-F5344CB8AC3E}">
        <p14:creationId xmlns:p14="http://schemas.microsoft.com/office/powerpoint/2010/main" val="38663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30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en-US" sz="330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en-US" sz="330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en-US" sz="330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en-US" sz="330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Some </a:t>
            </a:r>
            <a:r>
              <a:rPr lang="en-US" sz="3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commonly used assessment</a:t>
            </a:r>
            <a:br>
              <a:rPr lang="en-US" sz="3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en-US" sz="3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activities:</a:t>
            </a:r>
            <a:br>
              <a:rPr lang="en-US" sz="3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quizzes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tests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independently performed worksheets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cooperative learning activities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hands-on experiments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oral discussion</a:t>
            </a:r>
          </a:p>
          <a:p>
            <a:r>
              <a:rPr lang="en-US" sz="2000" b="0" i="0" u="none" strike="noStrike" baseline="0" dirty="0" smtClean="0">
                <a:solidFill>
                  <a:srgbClr val="F17F09"/>
                </a:solidFill>
                <a:latin typeface="Wingdings 2"/>
              </a:rPr>
              <a:t>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question-and-answer sessions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65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US" dirty="0" smtClean="0">
                <a:latin typeface="Baskerville Old Face" pitchFamily="18" charset="0"/>
              </a:rPr>
              <a:t>Three Lesson Plan Models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</a:rPr>
              <a:t>1.</a:t>
            </a:r>
            <a:r>
              <a:rPr lang="en-US" sz="3600" i="0" u="none" strike="noStrike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sz="3600" i="0" u="none" strike="noStrike" baseline="0" dirty="0" smtClean="0">
                <a:solidFill>
                  <a:schemeClr val="accent3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Gagne’s Nine Events of  	Instruction</a:t>
            </a:r>
          </a:p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chemeClr val="tx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2. Madeline Hunter's Seven Step 	Lesson 	Plan Model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3. The 5E’s Model</a:t>
            </a:r>
            <a:r>
              <a:rPr lang="en-US" sz="3600" dirty="0" smtClean="0">
                <a:latin typeface="Batang" pitchFamily="18" charset="-127"/>
                <a:ea typeface="Batang" pitchFamily="18" charset="-127"/>
              </a:rPr>
              <a:t> </a:t>
            </a:r>
            <a:endParaRPr lang="en-US" sz="3600" i="0" u="none" strike="noStrike" baseline="0" dirty="0" smtClean="0">
              <a:solidFill>
                <a:srgbClr val="FFFFFF"/>
              </a:solidFill>
              <a:latin typeface="Batang" pitchFamily="18" charset="-127"/>
              <a:ea typeface="Batang" pitchFamily="18" charset="-127"/>
            </a:endParaRPr>
          </a:p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rgbClr val="FFFFFF"/>
                </a:solidFill>
                <a:latin typeface="Batang" pitchFamily="18" charset="-127"/>
                <a:ea typeface="Batang" pitchFamily="18" charset="-127"/>
              </a:rPr>
              <a:t>Lesson Plan</a:t>
            </a:r>
          </a:p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rgbClr val="FFFFFF"/>
                </a:solidFill>
                <a:latin typeface="Batang" pitchFamily="18" charset="-127"/>
                <a:ea typeface="Batang" pitchFamily="18" charset="-127"/>
              </a:rPr>
              <a:t>Model</a:t>
            </a:r>
          </a:p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rgbClr val="FFFFFF"/>
                </a:solidFill>
                <a:latin typeface="Batang" pitchFamily="18" charset="-127"/>
                <a:ea typeface="Batang" pitchFamily="18" charset="-127"/>
              </a:rPr>
              <a:t>The 5E’s</a:t>
            </a:r>
          </a:p>
          <a:p>
            <a:pPr marL="0" indent="0">
              <a:buNone/>
            </a:pPr>
            <a:r>
              <a:rPr lang="en-US" sz="3600" i="0" u="none" strike="noStrike" baseline="0" dirty="0" smtClean="0">
                <a:solidFill>
                  <a:srgbClr val="FFFFFF"/>
                </a:solidFill>
                <a:latin typeface="Batang" pitchFamily="18" charset="-127"/>
                <a:ea typeface="Batang" pitchFamily="18" charset="-127"/>
              </a:rPr>
              <a:t>Model</a:t>
            </a:r>
          </a:p>
          <a:p>
            <a:pPr marL="0" indent="0">
              <a:buNone/>
            </a:pPr>
            <a:endParaRPr lang="en-US" sz="36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19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lesson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teacher’s detailed </a:t>
            </a:r>
            <a:r>
              <a:rPr lang="en-US" b="1" dirty="0"/>
              <a:t>description of the</a:t>
            </a:r>
          </a:p>
          <a:p>
            <a:pPr marL="0" indent="0">
              <a:buNone/>
            </a:pPr>
            <a:r>
              <a:rPr lang="en-US" b="1" dirty="0"/>
              <a:t>course </a:t>
            </a:r>
            <a:r>
              <a:rPr lang="en-US" dirty="0"/>
              <a:t>of instruction for an individual lesson.</a:t>
            </a:r>
          </a:p>
          <a:p>
            <a:pPr marL="0" indent="0">
              <a:buNone/>
            </a:pPr>
            <a:r>
              <a:rPr lang="en-US" dirty="0"/>
              <a:t>(</a:t>
            </a:r>
            <a:r>
              <a:rPr lang="en-US" dirty="0" smtClean="0"/>
              <a:t>Wikipedia Dictionaries)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lesson plan is a </a:t>
            </a:r>
            <a:r>
              <a:rPr lang="en-US" b="1" dirty="0"/>
              <a:t>written guide </a:t>
            </a:r>
            <a:r>
              <a:rPr lang="en-US" dirty="0"/>
              <a:t>for </a:t>
            </a:r>
            <a:r>
              <a:rPr lang="en-US" dirty="0" smtClean="0"/>
              <a:t>trainer’s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plans in order to achieve the intended learning</a:t>
            </a:r>
          </a:p>
          <a:p>
            <a:pPr marL="0" indent="0">
              <a:buNone/>
            </a:pPr>
            <a:r>
              <a:rPr lang="en-US" dirty="0"/>
              <a:t>outcomes. It provides specific </a:t>
            </a:r>
            <a:r>
              <a:rPr lang="en-US" b="1" dirty="0"/>
              <a:t>definition and</a:t>
            </a:r>
          </a:p>
          <a:p>
            <a:pPr marL="0" indent="0">
              <a:buNone/>
            </a:pPr>
            <a:r>
              <a:rPr lang="en-US" b="1" dirty="0"/>
              <a:t>direction </a:t>
            </a:r>
            <a:r>
              <a:rPr lang="en-US" dirty="0"/>
              <a:t>on learning</a:t>
            </a:r>
          </a:p>
        </p:txBody>
      </p:sp>
    </p:spTree>
    <p:extLst>
      <p:ext uri="{BB962C8B-B14F-4D97-AF65-F5344CB8AC3E}">
        <p14:creationId xmlns:p14="http://schemas.microsoft.com/office/powerpoint/2010/main" val="990743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dirty="0">
                <a:solidFill>
                  <a:srgbClr val="9BBB59">
                    <a:lumMod val="50000"/>
                  </a:srgbClr>
                </a:solidFill>
                <a:latin typeface="Batang" pitchFamily="18" charset="-127"/>
                <a:ea typeface="Batang" pitchFamily="18" charset="-127"/>
                <a:cs typeface="+mn-cs"/>
              </a:rPr>
              <a:t>Gagne’s Nine Events of  	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1. Gain attention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2. Inform learners of objectives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3. Stimulate recall of prior learning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4. Present the stimulus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5. Provide “learning guidance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6. Elicit performance (practice)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7. Provide feedback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8. Assess performance</a:t>
            </a:r>
          </a:p>
          <a:p>
            <a:pPr marL="0" indent="0">
              <a:buNone/>
            </a:pPr>
            <a:r>
              <a:rPr lang="en-US" dirty="0">
                <a:latin typeface="Batang" pitchFamily="18" charset="-127"/>
                <a:ea typeface="Batang" pitchFamily="18" charset="-127"/>
              </a:rPr>
              <a:t>9. Enhance retention and transfer</a:t>
            </a:r>
          </a:p>
        </p:txBody>
      </p:sp>
    </p:spTree>
    <p:extLst>
      <p:ext uri="{BB962C8B-B14F-4D97-AF65-F5344CB8AC3E}">
        <p14:creationId xmlns:p14="http://schemas.microsoft.com/office/powerpoint/2010/main" val="11456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1F497D">
                    <a:lumMod val="75000"/>
                  </a:srgbClr>
                </a:solidFill>
                <a:latin typeface="Batang" pitchFamily="18" charset="-127"/>
                <a:ea typeface="Batang" pitchFamily="18" charset="-127"/>
                <a:cs typeface="+mn-cs"/>
              </a:rPr>
              <a:t>Madeline Hunter's Seven Step 	Lesson 	Plan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1. Review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2. Anticipatory Set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3. Objective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4. Input and modeling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5. Checking understanding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6. Guided practice</a:t>
            </a:r>
          </a:p>
          <a:p>
            <a:pPr marL="0" indent="0"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Step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>7. 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77388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  <a:latin typeface="Batang" pitchFamily="18" charset="-127"/>
                <a:ea typeface="Batang" pitchFamily="18" charset="-127"/>
                <a:cs typeface="+mn-cs"/>
              </a:rPr>
              <a:t>The 5E’s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4000" dirty="0">
                <a:latin typeface="Batang" pitchFamily="18" charset="-127"/>
                <a:ea typeface="Batang" pitchFamily="18" charset="-127"/>
              </a:rPr>
              <a:t>Engage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4000" dirty="0" smtClean="0">
                <a:latin typeface="Batang" pitchFamily="18" charset="-127"/>
                <a:ea typeface="Batang" pitchFamily="18" charset="-127"/>
              </a:rPr>
              <a:t>Explore</a:t>
            </a:r>
            <a:endParaRPr lang="en-US" sz="4000" dirty="0">
              <a:latin typeface="Batang" pitchFamily="18" charset="-127"/>
              <a:ea typeface="Batang" pitchFamily="18" charset="-127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4000" dirty="0">
                <a:latin typeface="Batang" pitchFamily="18" charset="-127"/>
                <a:ea typeface="Batang" pitchFamily="18" charset="-127"/>
              </a:rPr>
              <a:t>Explain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4000" dirty="0">
                <a:latin typeface="Batang" pitchFamily="18" charset="-127"/>
                <a:ea typeface="Batang" pitchFamily="18" charset="-127"/>
              </a:rPr>
              <a:t>Elaborate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>
                <a:latin typeface="Batang" pitchFamily="18" charset="-127"/>
                <a:ea typeface="Batang" pitchFamily="18" charset="-127"/>
              </a:rPr>
              <a:t> Evaluate</a:t>
            </a:r>
            <a:endParaRPr lang="en-US" sz="40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441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09800"/>
            <a:ext cx="8229600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0" i="0" u="none" strike="noStrike" baseline="0" dirty="0" smtClean="0">
                <a:latin typeface="Constantia"/>
              </a:rPr>
              <a:t>WHY DO WE PLAN?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70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PLAN?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Keeps us (the teacher and students) on track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Achieves the objectives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Helps us (teachers) to avoid “unpleasant” surprises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Provides the roadmap and visuals in a logical </a:t>
            </a:r>
            <a:r>
              <a:rPr lang="en-US" sz="2600" b="0" i="0" u="none" strike="noStrike" dirty="0" smtClean="0">
                <a:solidFill>
                  <a:srgbClr val="000000"/>
                </a:solidFill>
                <a:latin typeface="Arial"/>
              </a:rPr>
              <a:t>      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sequence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Provides direction to a substitute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Encourages reflection, refinement, and improvement</a:t>
            </a:r>
          </a:p>
          <a:p>
            <a:pPr marL="0" indent="0">
              <a:buNone/>
            </a:pPr>
            <a:r>
              <a:rPr lang="en-US" sz="2600" b="0" i="0" u="none" strike="noStrike" baseline="0" dirty="0" smtClean="0">
                <a:solidFill>
                  <a:srgbClr val="0BD1DA"/>
                </a:solidFill>
                <a:latin typeface="Wingdings 2"/>
              </a:rPr>
              <a:t></a:t>
            </a:r>
            <a:r>
              <a:rPr lang="en-US" sz="2600" b="0" i="0" u="none" strike="noStrike" baseline="0" dirty="0" smtClean="0">
                <a:solidFill>
                  <a:srgbClr val="000000"/>
                </a:solidFill>
                <a:latin typeface="Arial"/>
              </a:rPr>
              <a:t>Enhances student achievement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7273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u="none" strike="noStrike" baseline="0" dirty="0" smtClean="0">
                <a:latin typeface="Century Gothic" pitchFamily="34" charset="0"/>
              </a:rPr>
              <a:t>A teacher who is attempting to teach</a:t>
            </a:r>
          </a:p>
          <a:p>
            <a:pPr marL="0" indent="0" algn="ctr">
              <a:buNone/>
            </a:pPr>
            <a:r>
              <a:rPr lang="en-US" u="none" strike="noStrike" baseline="0" dirty="0" smtClean="0">
                <a:latin typeface="Century Gothic" pitchFamily="34" charset="0"/>
              </a:rPr>
              <a:t>without inspiring the pupil with a desire</a:t>
            </a:r>
          </a:p>
          <a:p>
            <a:pPr marL="0" indent="0" algn="ctr">
              <a:buNone/>
            </a:pPr>
            <a:r>
              <a:rPr lang="en-US" u="none" strike="noStrike" baseline="0" dirty="0" smtClean="0">
                <a:latin typeface="Century Gothic" pitchFamily="34" charset="0"/>
              </a:rPr>
              <a:t>to learn is hammering on a cold iron.</a:t>
            </a:r>
          </a:p>
          <a:p>
            <a:pPr marL="0" indent="0" algn="ctr">
              <a:buNone/>
            </a:pPr>
            <a:r>
              <a:rPr lang="en-US" u="none" strike="noStrike" baseline="0" dirty="0" smtClean="0">
                <a:latin typeface="Century Gothic" pitchFamily="34" charset="0"/>
              </a:rPr>
              <a:t>(Horace Mann)</a:t>
            </a:r>
            <a:endParaRPr lang="en-US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364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0" u="none" strike="noStrike" baseline="0" dirty="0" smtClean="0">
                <a:latin typeface="Calibri,Bold"/>
              </a:rPr>
              <a:t>THINK…</a:t>
            </a:r>
          </a:p>
          <a:p>
            <a:pPr marL="0" indent="0" algn="ctr">
              <a:buNone/>
            </a:pPr>
            <a:r>
              <a:rPr lang="en-US" sz="6000" dirty="0"/>
              <a:t>What to consider when</a:t>
            </a:r>
          </a:p>
          <a:p>
            <a:pPr marL="0" indent="0" algn="ctr">
              <a:buNone/>
            </a:pPr>
            <a:r>
              <a:rPr lang="en-US" sz="6000" dirty="0"/>
              <a:t>writing a lesson plan?</a:t>
            </a:r>
          </a:p>
        </p:txBody>
      </p:sp>
    </p:spTree>
    <p:extLst>
      <p:ext uri="{BB962C8B-B14F-4D97-AF65-F5344CB8AC3E}">
        <p14:creationId xmlns:p14="http://schemas.microsoft.com/office/powerpoint/2010/main" val="261045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341438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marL="0" indent="0"/>
            <a:r>
              <a:rPr lang="en-US" b="0" i="0" u="none" strike="noStrike" baseline="0" dirty="0" smtClean="0">
                <a:solidFill>
                  <a:srgbClr val="FFFFFF"/>
                </a:solidFill>
                <a:latin typeface="Arial"/>
              </a:rPr>
              <a:t/>
            </a:r>
            <a:br>
              <a:rPr lang="en-US" b="0" i="0" u="none" strike="noStrike" baseline="0" dirty="0" smtClean="0">
                <a:solidFill>
                  <a:srgbClr val="FFFFFF"/>
                </a:solidFill>
                <a:latin typeface="Arial"/>
              </a:rPr>
            </a:br>
            <a:r>
              <a:rPr lang="en-US" b="0" i="0" u="none" strike="noStrike" baseline="0" dirty="0" smtClean="0">
                <a:solidFill>
                  <a:srgbClr val="FFFFFF"/>
                </a:solidFill>
                <a:latin typeface="Arial"/>
              </a:rPr>
              <a:t>Know your</a:t>
            </a:r>
            <a:br>
              <a:rPr lang="en-US" b="0" i="0" u="none" strike="noStrike" baseline="0" dirty="0" smtClean="0">
                <a:solidFill>
                  <a:srgbClr val="FFFFFF"/>
                </a:solidFill>
                <a:latin typeface="Arial"/>
              </a:rPr>
            </a:br>
            <a:r>
              <a:rPr lang="en-US" b="0" i="0" u="none" strike="noStrike" baseline="0" dirty="0" smtClean="0">
                <a:solidFill>
                  <a:srgbClr val="FFFFFF"/>
                </a:solidFill>
                <a:latin typeface="Arial"/>
              </a:rPr>
              <a:t>students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b="0" i="0" u="none" strike="noStrike" baseline="0" dirty="0" smtClean="0">
              <a:solidFill>
                <a:srgbClr val="00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  <a:ea typeface="Batang" pitchFamily="18" charset="-127"/>
              </a:rPr>
              <a:t>Ability &amp; interest levels</a:t>
            </a:r>
            <a:endParaRPr lang="en-US" b="0" i="0" u="none" strike="noStrike" baseline="0" dirty="0" smtClean="0">
              <a:solidFill>
                <a:srgbClr val="000000"/>
              </a:solidFill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Backgrounds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Attention spans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Ability to work together in groups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Prior knowledge and learning experiences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Special needs or accommodations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Century Gothic" pitchFamily="34" charset="0"/>
              </a:rPr>
              <a:t>• Learning preferences</a:t>
            </a:r>
          </a:p>
        </p:txBody>
      </p:sp>
    </p:spTree>
    <p:extLst>
      <p:ext uri="{BB962C8B-B14F-4D97-AF65-F5344CB8AC3E}">
        <p14:creationId xmlns:p14="http://schemas.microsoft.com/office/powerpoint/2010/main" val="628134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0" i="0" u="none" strike="noStrike" baseline="0" dirty="0" smtClean="0">
                <a:latin typeface="Arial"/>
              </a:rPr>
              <a:t>• Subject matter that you will be teaching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latin typeface="Arial"/>
              </a:rPr>
              <a:t>• State/school curriculum goals</a:t>
            </a:r>
          </a:p>
          <a:p>
            <a:pPr marL="0" indent="0">
              <a:buNone/>
            </a:pPr>
            <a:r>
              <a:rPr lang="en-US" b="0" i="0" u="none" strike="noStrike" baseline="0" dirty="0" smtClean="0">
                <a:latin typeface="Arial"/>
              </a:rPr>
              <a:t>• National/state curriculum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4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Know </a:t>
            </a:r>
            <a:r>
              <a:rPr lang="en-US" dirty="0" smtClean="0"/>
              <a:t>the instructional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Technology, software, audio/visuals,</a:t>
            </a:r>
          </a:p>
          <a:p>
            <a:pPr marL="0" indent="0" algn="ctr">
              <a:buNone/>
            </a:pPr>
            <a:r>
              <a:rPr lang="en-US" dirty="0"/>
              <a:t>teacher mentors, community resources,</a:t>
            </a:r>
          </a:p>
          <a:p>
            <a:pPr marL="0" indent="0" algn="ctr">
              <a:buNone/>
            </a:pPr>
            <a:r>
              <a:rPr lang="en-US" dirty="0"/>
              <a:t>equipment, library resources, local guest</a:t>
            </a:r>
          </a:p>
          <a:p>
            <a:pPr marL="0" indent="0" algn="ctr">
              <a:buNone/>
            </a:pPr>
            <a:r>
              <a:rPr lang="en-US" dirty="0"/>
              <a:t>speakers, etc.</a:t>
            </a:r>
          </a:p>
        </p:txBody>
      </p:sp>
    </p:spTree>
    <p:extLst>
      <p:ext uri="{BB962C8B-B14F-4D97-AF65-F5344CB8AC3E}">
        <p14:creationId xmlns:p14="http://schemas.microsoft.com/office/powerpoint/2010/main" val="4092417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5616</TotalTime>
  <Words>536</Words>
  <Application>Microsoft Office PowerPoint</Application>
  <PresentationFormat>On-screen Show (4:3)</PresentationFormat>
  <Paragraphs>130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How to Make Lesson Plan</vt:lpstr>
      <vt:lpstr>What is a lesson plan</vt:lpstr>
      <vt:lpstr>WHY DO WE PLAN?</vt:lpstr>
      <vt:lpstr>WHY DO WE PLAN?</vt:lpstr>
      <vt:lpstr>PowerPoint Presentation</vt:lpstr>
      <vt:lpstr>PowerPoint Presentation</vt:lpstr>
      <vt:lpstr> Know your students </vt:lpstr>
      <vt:lpstr>Know the content</vt:lpstr>
      <vt:lpstr>Know the instructional materials</vt:lpstr>
      <vt:lpstr> Key components of a lesson plan </vt:lpstr>
      <vt:lpstr>Profile</vt:lpstr>
      <vt:lpstr>Objectives</vt:lpstr>
      <vt:lpstr>THINK… The types of instructional materials</vt:lpstr>
      <vt:lpstr> Materials/Equipment </vt:lpstr>
      <vt:lpstr>Procedures</vt:lpstr>
      <vt:lpstr>Assessment</vt:lpstr>
      <vt:lpstr>THINK…  The assessment activities available for the instructor</vt:lpstr>
      <vt:lpstr>  Some commonly used assessment activities: </vt:lpstr>
      <vt:lpstr>Three Lesson Plan Models</vt:lpstr>
      <vt:lpstr>Gagne’s Nine Events of   Instruction</vt:lpstr>
      <vt:lpstr>Madeline Hunter's Seven Step  Lesson  Plan Model</vt:lpstr>
      <vt:lpstr>The 5E’s Model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Lesson Plan</dc:title>
  <dc:creator>SaaD</dc:creator>
  <cp:lastModifiedBy>SaaD</cp:lastModifiedBy>
  <cp:revision>12</cp:revision>
  <dcterms:created xsi:type="dcterms:W3CDTF">2019-04-22T07:49:44Z</dcterms:created>
  <dcterms:modified xsi:type="dcterms:W3CDTF">2019-05-08T06:32:23Z</dcterms:modified>
</cp:coreProperties>
</file>